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5"/>
  </p:notesMasterIdLst>
  <p:sldIdLst>
    <p:sldId id="256" r:id="rId2"/>
    <p:sldId id="296" r:id="rId3"/>
    <p:sldId id="341" r:id="rId4"/>
    <p:sldId id="312" r:id="rId5"/>
    <p:sldId id="311" r:id="rId6"/>
    <p:sldId id="310" r:id="rId7"/>
    <p:sldId id="309" r:id="rId8"/>
    <p:sldId id="308" r:id="rId9"/>
    <p:sldId id="313" r:id="rId10"/>
    <p:sldId id="342" r:id="rId11"/>
    <p:sldId id="303" r:id="rId12"/>
    <p:sldId id="302" r:id="rId13"/>
    <p:sldId id="299" r:id="rId14"/>
    <p:sldId id="301" r:id="rId15"/>
    <p:sldId id="304" r:id="rId16"/>
    <p:sldId id="306" r:id="rId17"/>
    <p:sldId id="307" r:id="rId18"/>
    <p:sldId id="343" r:id="rId19"/>
    <p:sldId id="315" r:id="rId20"/>
    <p:sldId id="316" r:id="rId21"/>
    <p:sldId id="314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44" r:id="rId30"/>
    <p:sldId id="325" r:id="rId31"/>
    <p:sldId id="326" r:id="rId32"/>
    <p:sldId id="328" r:id="rId33"/>
    <p:sldId id="329" r:id="rId34"/>
    <p:sldId id="331" r:id="rId35"/>
    <p:sldId id="345" r:id="rId36"/>
    <p:sldId id="338" r:id="rId37"/>
    <p:sldId id="337" r:id="rId38"/>
    <p:sldId id="334" r:id="rId39"/>
    <p:sldId id="339" r:id="rId40"/>
    <p:sldId id="335" r:id="rId41"/>
    <p:sldId id="340" r:id="rId42"/>
    <p:sldId id="351" r:id="rId43"/>
    <p:sldId id="346" r:id="rId44"/>
    <p:sldId id="347" r:id="rId45"/>
    <p:sldId id="348" r:id="rId46"/>
    <p:sldId id="349" r:id="rId47"/>
    <p:sldId id="350" r:id="rId48"/>
    <p:sldId id="352" r:id="rId49"/>
    <p:sldId id="353" r:id="rId50"/>
    <p:sldId id="354" r:id="rId51"/>
    <p:sldId id="355" r:id="rId52"/>
    <p:sldId id="363" r:id="rId53"/>
    <p:sldId id="356" r:id="rId54"/>
    <p:sldId id="364" r:id="rId55"/>
    <p:sldId id="365" r:id="rId56"/>
    <p:sldId id="357" r:id="rId57"/>
    <p:sldId id="359" r:id="rId58"/>
    <p:sldId id="367" r:id="rId59"/>
    <p:sldId id="366" r:id="rId60"/>
    <p:sldId id="358" r:id="rId61"/>
    <p:sldId id="362" r:id="rId62"/>
    <p:sldId id="361" r:id="rId63"/>
    <p:sldId id="360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FF8400"/>
    <a:srgbClr val="00FF04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30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0BB328-6BA7-D6EE-FD67-2B9388B7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22EE60-EB57-E1F2-DFCF-EBDA8AF96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EEAE47-5994-092D-FECE-C95B4A9456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38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533134C-37CA-A359-F419-1E9889A47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362BF83-39A8-6AF0-3FCB-0604237385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87DF87-C161-E4B7-A790-6CEC5DA95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47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FD2E72-D32F-9606-2BD6-3047F4F7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933357-28E3-35D3-F412-320ACDA56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1905E5-A475-1E60-339D-74095E7D6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07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D09F0B-A7F5-9ABC-A731-6785AA4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E40B4CE-399D-4E5D-5DA9-9139048A9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DEF071C-5136-CFD3-ABB3-3279DEBE7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6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2B4B28-B21B-98C1-C344-35197B5F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D945392-7AD3-DC12-42C9-7102928E8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675CD3-BDF6-091A-EB31-C42085B1B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92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AB39CD-88A7-08DE-7976-29B11202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403E94-9885-A4A5-0FE3-19218DCA2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AE6BF1D-C293-5065-90F0-9448DCFE3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536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E959221-0708-E24D-4BF3-F245B340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0B81AF8-4B75-1E0E-70DE-3AE49C2D2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539C4FC-2233-8CA3-D58B-B490C3754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349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F346B-8BBE-8DD5-D0C8-D457266B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FCEF55E-2E9D-A5C6-839F-9B2764ECA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8BE04BD-1063-5D90-464E-9A9596ECF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37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2B42F01-6B26-08A8-B247-52F985F52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143E052-8DD3-5A61-6974-9D1BE7D98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42CF41-85A6-AD2E-EE48-3933DAE6D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125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A6AB99-0886-188B-2EDA-DF8C081C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D9FE13-D937-2B6D-C9AE-0BFA33F4F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C17B35A-CCE3-C97C-C0F1-E856C2E4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809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E3F77A-6518-7FCF-4CEE-03F33E94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CB5B1DE-C063-585E-1D1F-29F269BDF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0CEB766-5009-FD82-64B7-7C8F86D8D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60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1E36831-603A-E742-7755-A725B8E7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A27EC4C-5661-4504-B5C4-3A813016D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5BD54F1-ED32-77E2-8DC2-79ADC60AD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07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AEF207-553E-6533-30D6-A4965967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7FC922-B6CF-292F-024E-42C1B2DC3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ABBD62F-769D-47C7-AFE4-452FEA736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29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E0BE-A65C-8931-3668-FCB2DDB4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2CBEEB3-6B47-3764-F602-CA070CFE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D0FF4-43AD-9E48-581D-5089B6F9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07A6A6-A658-4F52-A27A-1F398AB3D4F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5A2B3-55A7-9A27-4266-489360A806C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C0B3E90-A143-8348-002B-1F26AF29F4C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B1B93C7-AAFD-0E6A-B192-EFA9BDB720F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(Jaeger &amp; Scheuerell 2023)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2E2B5C-FCB2-F316-2C2F-E748FC66FF73}"/>
              </a:ext>
            </a:extLst>
          </p:cNvPr>
          <p:cNvSpPr/>
          <p:nvPr/>
        </p:nvSpPr>
        <p:spPr>
          <a:xfrm>
            <a:off x="2813538" y="4029286"/>
            <a:ext cx="1237957" cy="4853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1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5102454-F020-E784-F4DF-B8E40B2B6EBD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6AB3219-84A3-636C-A476-2F1E8363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93525-7795-8E86-90D9-FF59F7C7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515C2F-CE89-3160-E560-46D700D55F1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22C9-87F9-E4F0-DBAB-49871A50B5E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5FBE923-BA12-67F2-C69F-02C33601671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875DB7E-829B-4F60-E565-3DFC63642891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(does anyone remember these from class?)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7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C36050-245A-5AA3-5363-A269ADAC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2ACBC-83F9-D053-D9B1-3BF6A7D8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538F64-AB23-3509-6143-572B4823AD8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F688-E130-96A5-DFDD-638EE28E1BA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A21B7F-F2A9-F846-4B96-805C1BA1161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8E8D7E9-40FC-6E9F-D674-C0096EE49B7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9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FDFF8F-CB17-C244-D6EF-C597EDEA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1165D-3E6E-CC07-8245-274BDCF4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C62A72-573C-E0FF-B81F-CCD62DC2A58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2549C-8229-9997-C89E-7D2F13FB92D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FF2D919-BE5A-3821-F29A-04B14D64363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3F1E4-B509-D189-6F5A-6ED3DB5F4A0F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D30124-9CB5-6D28-BEE6-922C38E1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631D5-AFF5-032B-3784-EDDD2941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ADF0BC-D18B-B9FC-72BC-F55C0DE0E44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EB773-EF6A-B72A-3B5F-BEA272AA5BD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85D095A-93D3-9187-8672-196423E783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BC88CAF-A419-A14A-2FBC-319D79438EA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53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A20367-D3E9-FAF1-F315-FBBA20B1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86551-B043-0376-C9BF-5B5DFD8A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8D1432-5DE5-81C9-7550-3F5077D16A9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066A-DADE-E88D-69F7-276CBD8A99C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4A6736-2917-2659-C5A6-3F2817CD89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495995-725B-2849-9166-32544AB4856E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17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3292136-02A7-3F51-A852-AD06ADEF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648DD-8D4E-01B6-D0F5-FB1FB0B6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AB706F-EB7F-5BFF-8820-8CB054207630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133A1-6C1F-258E-720D-71159E3B429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ED95D3-7F86-150D-EA90-52AFE3FA560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EBF3F-F3C0-1265-7B53-F9BBCC6A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10" y="1113861"/>
            <a:ext cx="6794133" cy="3584614"/>
          </a:xfrm>
          <a:prstGeom prst="rect">
            <a:avLst/>
          </a:prstGeom>
        </p:spPr>
      </p:pic>
      <p:sp>
        <p:nvSpPr>
          <p:cNvPr id="13" name="Google Shape;93;p19">
            <a:extLst>
              <a:ext uri="{FF2B5EF4-FFF2-40B4-BE49-F238E27FC236}">
                <a16:creationId xmlns:a16="http://schemas.microsoft.com/office/drawing/2014/main" id="{F5CEEDFF-9C6C-E305-3898-3FDFC82DB9B9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Mark-recapture estimate at weir,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38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A4E9CC8-9C74-714A-96D3-1805F8A4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65C94-B1F2-264E-48C4-9630FC1B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EFB27-4CD4-EAD0-7DD4-E0FB36970A0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DFD78-8D21-E66C-FE51-29BA5520557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7909DC-86AA-091B-295C-B261D04E2F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BBDED-4D71-399A-E14B-5EE496AC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9" y="1113861"/>
            <a:ext cx="6794133" cy="3591691"/>
          </a:xfrm>
          <a:prstGeom prst="rect">
            <a:avLst/>
          </a:prstGeom>
        </p:spPr>
      </p:pic>
      <p:sp>
        <p:nvSpPr>
          <p:cNvPr id="2" name="Google Shape;93;p19">
            <a:extLst>
              <a:ext uri="{FF2B5EF4-FFF2-40B4-BE49-F238E27FC236}">
                <a16:creationId xmlns:a16="http://schemas.microsoft.com/office/drawing/2014/main" id="{64BF6829-99A5-F182-D9C3-182BFC063E7A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(video),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2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34EF3A0-DB60-21EF-4260-E357BD70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87249-FC20-6BCE-AE53-DDF74B67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12649A-E0B0-1A46-6D83-991D64019DA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E34F0B-8CC0-2849-688A-C65D71246C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F3DCA-5B9A-D77B-3426-3609C33EC88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6A33A-030E-0ACB-85BF-ECB3A33D2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9" y="1113860"/>
            <a:ext cx="6794133" cy="3598767"/>
          </a:xfrm>
          <a:prstGeom prst="rect">
            <a:avLst/>
          </a:prstGeom>
        </p:spPr>
      </p:pic>
      <p:sp>
        <p:nvSpPr>
          <p:cNvPr id="2" name="Google Shape;93;p19">
            <a:extLst>
              <a:ext uri="{FF2B5EF4-FFF2-40B4-BE49-F238E27FC236}">
                <a16:creationId xmlns:a16="http://schemas.microsoft.com/office/drawing/2014/main" id="{F708A501-D612-450C-A608-4058A7E7DE27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In-river weir count,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06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C4ADAA-6A34-522C-7334-B3579D2C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37430-357C-731B-D134-9F36313C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541A1-D0B5-75C4-2BED-840391B5027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C4E9F-D87B-E13C-0660-14FC28CC30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D195E6E-B82D-6055-B474-8B2F45CCF7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3439AE9-C954-0E6E-74F9-75FE005F8841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42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AUC population estimates and peak spawner counts tend to be at extremes in terms of bias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seem to be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seem to be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33BA6EC-15AA-74F2-4C0E-DBD575F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661F5-57BD-7830-FFA8-5F9CD22A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4C3BED-FDA8-EB3D-4765-2CD00CD73F1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003B9-E48B-1481-AD06-2321BBCEAB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4066694-051A-DF0E-BB38-A803BFFD9CD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C6A2D06-D89C-C248-DDA3-CD9A31F2743D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99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729CB6-3C07-4E78-11CA-14D1FF3A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AA376-E470-EC0A-0C1B-FDD2303A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1097-253D-6BD8-B26E-C52043D3BBA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96BD4-1C69-AE4E-B7F3-50196B03A72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D1C83CB-BCA9-A659-562A-393E2E97525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98C6F2C-BA8D-B528-90AE-D8D8DF1C5D1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Effect of location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stream geomorphology impact 	survey accuracy?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91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DBB4759-5ADA-3D69-E77C-ACADB5A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C895A-FBBD-CB43-8737-6A5490B1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FF845DBA-1FE1-8D7A-5665-B56292ED88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79853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$5.2 million in OR in 2023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766</TotalTime>
  <Words>1332</Words>
  <Application>Microsoft Office PowerPoint</Application>
  <PresentationFormat>On-screen Show (16:9)</PresentationFormat>
  <Paragraphs>251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Century Schoolbook</vt:lpstr>
      <vt:lpstr>Wingdings 2</vt:lpstr>
      <vt:lpstr>View</vt:lpstr>
      <vt:lpstr>Evaluating Salmonid  Survey Methods for  Precision and Bias  Brian McGreal – FISH 550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Salmonid  Survey Methods for  Precision and Bias  Brian McGreal – FISH 550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McGreal</cp:lastModifiedBy>
  <cp:revision>12</cp:revision>
  <dcterms:modified xsi:type="dcterms:W3CDTF">2025-06-05T19:42:06Z</dcterms:modified>
</cp:coreProperties>
</file>